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0"/>
  </p:notesMasterIdLst>
  <p:sldIdLst>
    <p:sldId id="256" r:id="rId2"/>
    <p:sldId id="257" r:id="rId3"/>
    <p:sldId id="258" r:id="rId4"/>
    <p:sldId id="260" r:id="rId5"/>
    <p:sldId id="288" r:id="rId6"/>
    <p:sldId id="261" r:id="rId7"/>
    <p:sldId id="262" r:id="rId8"/>
    <p:sldId id="263" r:id="rId9"/>
    <p:sldId id="264" r:id="rId10"/>
    <p:sldId id="289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90" r:id="rId20"/>
    <p:sldId id="273" r:id="rId21"/>
    <p:sldId id="274" r:id="rId22"/>
    <p:sldId id="278" r:id="rId23"/>
    <p:sldId id="279" r:id="rId24"/>
    <p:sldId id="280" r:id="rId25"/>
    <p:sldId id="281" r:id="rId26"/>
    <p:sldId id="291" r:id="rId27"/>
    <p:sldId id="277" r:id="rId28"/>
    <p:sldId id="287" r:id="rId2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6692"/>
    <a:srgbClr val="92A000"/>
    <a:srgbClr val="C74D39"/>
    <a:srgbClr val="FAF362"/>
    <a:srgbClr val="0097A7"/>
    <a:srgbClr val="E498E0"/>
    <a:srgbClr val="F8E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22" autoAdjust="0"/>
  </p:normalViewPr>
  <p:slideViewPr>
    <p:cSldViewPr snapToGrid="0">
      <p:cViewPr varScale="1">
        <p:scale>
          <a:sx n="75" d="100"/>
          <a:sy n="75" d="100"/>
        </p:scale>
        <p:origin x="78" y="2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8126e2a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8126e2a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9329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Since the retrieval task is closely related to ITM task in pretraining, we only fine-tune the parameters in Transformer.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69314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80950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48402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8126e2a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8126e2a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8038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altLang="zh-TW" dirty="0"/>
              <a:t>In the future, we will research on how to design and combine self-supervised tasks for visual contents in our current approach.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34806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8126e2a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8126e2a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8126e2a3e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8126e2a3e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8126e2a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8126e2a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7686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altLang="zh-TW" dirty="0">
                <a:solidFill>
                  <a:schemeClr val="tx1"/>
                </a:solidFill>
              </a:rPr>
              <a:t>Contextualized</a:t>
            </a:r>
            <a:r>
              <a:rPr lang="zh-TW" altLang="en-US" dirty="0">
                <a:solidFill>
                  <a:schemeClr val="tx1"/>
                </a:solidFill>
              </a:rPr>
              <a:t> 情境化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4957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8126e2a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8126e2a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9669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每次從詞表中選出兩個子詞合併成新的子詞</a:t>
            </a:r>
            <a:r>
              <a:rPr lang="zh-TW" altLang="en-US" dirty="0"/>
              <a:t>，</a:t>
            </a:r>
            <a:r>
              <a:rPr lang="en-US" altLang="zh-CN" dirty="0"/>
              <a:t>BPE</a:t>
            </a:r>
            <a:r>
              <a:rPr lang="zh-CN" altLang="en-US" dirty="0"/>
              <a:t>選擇頻數最高的相鄰子詞合併，而</a:t>
            </a:r>
            <a:r>
              <a:rPr lang="en-US" altLang="zh-CN" dirty="0"/>
              <a:t>WordPiece</a:t>
            </a:r>
            <a:r>
              <a:rPr lang="zh-CN" altLang="en-US" dirty="0"/>
              <a:t>選擇能夠提升語言模型概率最大的相鄰子詞加入詞表。</a:t>
            </a:r>
            <a:endParaRPr lang="en-US" altLang="zh-TW" dirty="0">
              <a:solidFill>
                <a:schemeClr val="tx1"/>
              </a:solidFill>
            </a:endParaRPr>
          </a:p>
          <a:p>
            <a:r>
              <a:rPr lang="en-US" altLang="zh-TW" dirty="0">
                <a:solidFill>
                  <a:schemeClr val="tx1"/>
                </a:solidFill>
              </a:rPr>
              <a:t>BPE</a:t>
            </a:r>
            <a:r>
              <a:rPr lang="zh-TW" altLang="en-US" dirty="0">
                <a:solidFill>
                  <a:schemeClr val="tx1"/>
                </a:solidFill>
              </a:rPr>
              <a:t>（</a:t>
            </a:r>
            <a:r>
              <a:rPr lang="en-US" altLang="zh-TW" dirty="0">
                <a:solidFill>
                  <a:schemeClr val="tx1"/>
                </a:solidFill>
              </a:rPr>
              <a:t>Byte-Pair Encoding</a:t>
            </a:r>
            <a:r>
              <a:rPr lang="zh-TW" altLang="en-US" dirty="0">
                <a:solidFill>
                  <a:schemeClr val="tx1"/>
                </a:solidFill>
              </a:rPr>
              <a:t>）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40654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altLang="zh-TW" dirty="0"/>
              <a:t>In our implementation, we adopt </a:t>
            </a:r>
            <a:r>
              <a:rPr lang="en-US" altLang="zh-TW" dirty="0" err="1"/>
              <a:t>ResNet</a:t>
            </a:r>
            <a:r>
              <a:rPr lang="en-US" altLang="zh-TW" dirty="0"/>
              <a:t> or </a:t>
            </a:r>
            <a:r>
              <a:rPr lang="en-US" altLang="zh-TW" dirty="0" err="1"/>
              <a:t>ResNeXt</a:t>
            </a:r>
            <a:r>
              <a:rPr lang="en-US" altLang="zh-TW" dirty="0"/>
              <a:t> as backbone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0910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random sampling in downstream tasks may lead to information missing since the finetuning stage only lasts for a few epochs</a:t>
            </a:r>
          </a:p>
          <a:p>
            <a:r>
              <a:rPr lang="en-US" altLang="zh-TW" dirty="0"/>
              <a:t>we need to make sure that inputs of downstream tasks training and testing are consistent.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07188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/>
              <a:t>Pixel-BERT: Aligning Image Pixels with Text by Deep Multi-Modal Transformers</a:t>
            </a:r>
            <a:endParaRPr sz="28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263921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dirty="0">
                <a:solidFill>
                  <a:srgbClr val="000000"/>
                </a:solidFill>
              </a:rPr>
              <a:t>Zhicheng Huang</a:t>
            </a:r>
            <a:r>
              <a:rPr lang="zh-TW" sz="800" dirty="0">
                <a:solidFill>
                  <a:srgbClr val="000000"/>
                </a:solidFill>
              </a:rPr>
              <a:t>1</a:t>
            </a:r>
            <a:r>
              <a:rPr lang="zh-TW" sz="1400" dirty="0">
                <a:solidFill>
                  <a:srgbClr val="000000"/>
                </a:solidFill>
              </a:rPr>
              <a:t>, Zhaoyang Zeng</a:t>
            </a:r>
            <a:r>
              <a:rPr lang="zh-TW" sz="800" dirty="0">
                <a:solidFill>
                  <a:srgbClr val="000000"/>
                </a:solidFill>
              </a:rPr>
              <a:t>2</a:t>
            </a:r>
            <a:r>
              <a:rPr lang="zh-TW" sz="1400" dirty="0">
                <a:solidFill>
                  <a:srgbClr val="000000"/>
                </a:solidFill>
              </a:rPr>
              <a:t>, Bei Liu</a:t>
            </a:r>
            <a:r>
              <a:rPr lang="zh-TW" sz="800" dirty="0">
                <a:solidFill>
                  <a:srgbClr val="000000"/>
                </a:solidFill>
              </a:rPr>
              <a:t>3</a:t>
            </a:r>
            <a:r>
              <a:rPr lang="zh-TW" sz="1400" dirty="0">
                <a:solidFill>
                  <a:srgbClr val="000000"/>
                </a:solidFill>
              </a:rPr>
              <a:t>, Dongmei Fu</a:t>
            </a:r>
            <a:r>
              <a:rPr lang="zh-TW" sz="800" dirty="0">
                <a:solidFill>
                  <a:srgbClr val="000000"/>
                </a:solidFill>
              </a:rPr>
              <a:t>1</a:t>
            </a:r>
            <a:r>
              <a:rPr lang="zh-TW" sz="1400" dirty="0">
                <a:solidFill>
                  <a:srgbClr val="000000"/>
                </a:solidFill>
              </a:rPr>
              <a:t>, Jianlong Fu</a:t>
            </a:r>
            <a:r>
              <a:rPr lang="zh-TW" sz="800" dirty="0">
                <a:solidFill>
                  <a:srgbClr val="000000"/>
                </a:solidFill>
              </a:rPr>
              <a:t>3</a:t>
            </a: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589450" y="3698196"/>
            <a:ext cx="39651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 dirty="0">
                <a:solidFill>
                  <a:schemeClr val="dk2"/>
                </a:solidFill>
              </a:rPr>
              <a:t>1 </a:t>
            </a:r>
            <a:r>
              <a:rPr lang="zh-TW" sz="1100" dirty="0"/>
              <a:t>University of Science and Technology Beijing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 dirty="0">
                <a:solidFill>
                  <a:schemeClr val="dk2"/>
                </a:solidFill>
              </a:rPr>
              <a:t>2 </a:t>
            </a:r>
            <a:r>
              <a:rPr lang="zh-TW" sz="1100" dirty="0"/>
              <a:t>Sun Yat-sen University</a:t>
            </a:r>
            <a:endParaRPr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800" dirty="0">
                <a:solidFill>
                  <a:schemeClr val="dk2"/>
                </a:solidFill>
              </a:rPr>
              <a:t>3 </a:t>
            </a:r>
            <a:r>
              <a:rPr lang="zh-TW" sz="1100" dirty="0"/>
              <a:t>Microsoft Research</a:t>
            </a:r>
            <a:endParaRPr sz="1100" dirty="0"/>
          </a:p>
        </p:txBody>
      </p:sp>
      <p:sp>
        <p:nvSpPr>
          <p:cNvPr id="57" name="Google Shape;57;p13"/>
          <p:cNvSpPr txBox="1"/>
          <p:nvPr/>
        </p:nvSpPr>
        <p:spPr>
          <a:xfrm>
            <a:off x="3072000" y="2797174"/>
            <a:ext cx="3000000" cy="43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100" dirty="0"/>
              <a:t>arXiv:2004.00849</a:t>
            </a:r>
            <a:endParaRPr lang="en-US" altLang="zh-TW" sz="1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2020</a:t>
            </a:r>
            <a:endParaRPr sz="1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Related Works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tx1"/>
                </a:solidFill>
              </a:rPr>
              <a:t>Approach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Conclusion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Progress Report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8342EF-46FC-4225-9B50-774D005F51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6584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89C63D89-BCB0-4425-AD39-E32F5C27F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673" y="375850"/>
            <a:ext cx="3211485" cy="4710704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Approach - Revisit Transformer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69542EA-5921-44A5-AA9D-8CA49BAB9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5876664" cy="3416400"/>
          </a:xfrm>
        </p:spPr>
        <p:txBody>
          <a:bodyPr/>
          <a:lstStyle/>
          <a:p>
            <a:r>
              <a:rPr lang="en-US" altLang="zh-TW" sz="1600" dirty="0">
                <a:solidFill>
                  <a:schemeClr val="tx1"/>
                </a:solidFill>
              </a:rPr>
              <a:t>Key operations in the basic Transformer module 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self-attention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feed-forward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1600" dirty="0">
                <a:solidFill>
                  <a:schemeClr val="tx1"/>
                </a:solidFill>
              </a:rPr>
              <a:t>In cross-modality tasks, the input elements come from visual and language domains.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1600" dirty="0">
                <a:solidFill>
                  <a:schemeClr val="tx1"/>
                </a:solidFill>
              </a:rPr>
              <a:t>In this paper, we propose to build dense connections among both </a:t>
            </a:r>
            <a:r>
              <a:rPr lang="en-US" altLang="zh-TW" sz="1600" b="1" dirty="0">
                <a:solidFill>
                  <a:schemeClr val="tx1"/>
                </a:solidFill>
              </a:rPr>
              <a:t>intra-domain</a:t>
            </a:r>
            <a:r>
              <a:rPr lang="en-US" altLang="zh-TW" sz="1600" dirty="0">
                <a:solidFill>
                  <a:schemeClr val="tx1"/>
                </a:solidFill>
              </a:rPr>
              <a:t> (i.e. image-image, sentence-sentence) and </a:t>
            </a:r>
            <a:r>
              <a:rPr lang="en-US" altLang="zh-TW" sz="1600" b="1" dirty="0">
                <a:solidFill>
                  <a:schemeClr val="tx1"/>
                </a:solidFill>
              </a:rPr>
              <a:t>inter-domain</a:t>
            </a:r>
            <a:r>
              <a:rPr lang="en-US" altLang="zh-TW" sz="1600" dirty="0">
                <a:solidFill>
                  <a:schemeClr val="tx1"/>
                </a:solidFill>
              </a:rPr>
              <a:t> (i.e. image-sentence) by Transformer.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0652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1EE59D0-61BC-4BD9-9BE7-D44C4BD94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41825"/>
            <a:ext cx="8520600" cy="572700"/>
          </a:xfrm>
        </p:spPr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Architecture of Pixel-BERT</a:t>
            </a:r>
            <a:br>
              <a:rPr lang="en-US" altLang="zh-TW" dirty="0">
                <a:solidFill>
                  <a:schemeClr val="tx1"/>
                </a:solidFill>
              </a:rPr>
            </a:b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D81135-B5B3-4911-919B-27FF507020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12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D9EA5990-DA6B-44EC-8802-7DE7F4D91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165" y="693916"/>
            <a:ext cx="5884780" cy="435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12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Problems of recent methods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69542EA-5921-44A5-AA9D-8CA49BAB9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solidFill>
                  <a:schemeClr val="tx1"/>
                </a:solidFill>
              </a:rPr>
              <a:t>Such region-based visual feature extractor is designed for specific visual tasks (i.e., object detection), which will lead to an information gap with language understanding.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solidFill>
                  <a:schemeClr val="tx1"/>
                </a:solidFill>
              </a:rPr>
              <a:t>The feature representation capability is limited by the provided categories of such task-specific model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solidFill>
                  <a:schemeClr val="tx1"/>
                </a:solidFill>
              </a:rPr>
              <a:t>Visual information about broader semantics such as scene and sentiment is also lost in the object detection model.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182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Sentence Feature Embedding (follow BERT)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8638336" cy="3798216"/>
              </a:xfrm>
            </p:spPr>
            <p:txBody>
              <a:bodyPr/>
              <a:lstStyle/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Given a sentence as input, we first split it into a sequence of words, and use WordPiece to tokenize each word into token.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WordPiece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tokenizer: 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把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word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拆成更小的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word pieces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，可以降低詞表大小，同時更好處理相近詞</a:t>
                </a:r>
                <a:br>
                  <a:rPr lang="en-US" altLang="zh-TW" sz="1200" dirty="0">
                    <a:solidFill>
                      <a:schemeClr val="tx1"/>
                    </a:solidFill>
                  </a:rPr>
                </a:br>
                <a:r>
                  <a:rPr lang="en-US" altLang="zh-TW" sz="1200" dirty="0">
                    <a:solidFill>
                      <a:schemeClr val="tx1"/>
                    </a:solidFill>
                  </a:rPr>
                  <a:t>ex: fragment </a:t>
                </a:r>
                <a:r>
                  <a:rPr lang="en-US" altLang="zh-TW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→ [frag], [##ment]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embedded sequence </a:t>
                </a:r>
                <a14:m>
                  <m:oMath xmlns:m="http://schemas.openxmlformats.org/officeDocument/2006/math"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altLang="zh-TW" sz="1200" dirty="0">
                    <a:solidFill>
                      <a:schemeClr val="tx1"/>
                    </a:solidFill>
                  </a:rPr>
                  <a:t> </a:t>
                </a:r>
                <a:br>
                  <a:rPr lang="en-US" altLang="zh-TW" sz="1200" dirty="0">
                    <a:solidFill>
                      <a:schemeClr val="tx1"/>
                    </a:solidFill>
                  </a:rPr>
                </a:br>
                <a:r>
                  <a:rPr lang="en-US" altLang="zh-TW" sz="1200" dirty="0">
                    <a:solidFill>
                      <a:schemeClr val="tx1"/>
                    </a:solidFill>
                  </a:rPr>
                  <a:t>n = sequence length, d = embedding dimension</a:t>
                </a:r>
              </a:p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The final language representation of the sentence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altLang="zh-TW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11430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TW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TW" alt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acc>
                      </m:e>
                      <m: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𝐿𝑎𝑦𝑒𝑟𝑁𝑜𝑟𝑚</m:t>
                    </m:r>
                    <m:d>
                      <m:dPr>
                        <m:ctrlP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TW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1600" dirty="0">
                    <a:solidFill>
                      <a:schemeClr val="tx1"/>
                    </a:solidFill>
                  </a:rPr>
                  <a:t>            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(4)</a:t>
                </a:r>
                <a:endParaRPr lang="en-US" altLang="zh-TW" sz="1600" dirty="0">
                  <a:solidFill>
                    <a:schemeClr val="tx1"/>
                  </a:solidFill>
                </a:endParaRPr>
              </a:p>
              <a:p>
                <a:pPr marL="442913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1400" dirty="0">
                    <a:solidFill>
                      <a:schemeClr val="tx1"/>
                    </a:solidFill>
                  </a:rPr>
                  <a:t> is the embedding vector at position </a:t>
                </a:r>
                <a:r>
                  <a:rPr lang="en-US" altLang="zh-TW" sz="1400" dirty="0" err="1">
                    <a:solidFill>
                      <a:schemeClr val="tx1"/>
                    </a:solidFill>
                  </a:rPr>
                  <a:t>i</a:t>
                </a:r>
                <a:r>
                  <a:rPr lang="en-US" altLang="zh-TW" sz="1400" dirty="0">
                    <a:solidFill>
                      <a:schemeClr val="tx1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sub>
                    </m:sSub>
                  </m:oMath>
                </a14:m>
                <a:r>
                  <a:rPr lang="en-US" altLang="zh-TW" sz="1400" dirty="0">
                    <a:solidFill>
                      <a:schemeClr val="tx1"/>
                    </a:solidFill>
                  </a:rPr>
                  <a:t> is  a semantic embedding vector </a:t>
                </a:r>
                <a:br>
                  <a:rPr lang="en-US" altLang="zh-TW" sz="1400" dirty="0">
                    <a:solidFill>
                      <a:schemeClr val="tx1"/>
                    </a:solidFill>
                  </a:rPr>
                </a:br>
                <a:r>
                  <a:rPr lang="zh-TW" altLang="en-US" sz="1400" dirty="0">
                    <a:solidFill>
                      <a:schemeClr val="tx1"/>
                    </a:solidFill>
                  </a:rPr>
                  <a:t>𝐿𝑎𝑦𝑒𝑟𝑁𝑜𝑟𝑚 </a:t>
                </a:r>
                <a:r>
                  <a:rPr lang="en-US" altLang="zh-TW" sz="1400" dirty="0">
                    <a:solidFill>
                      <a:schemeClr val="tx1"/>
                    </a:solidFill>
                  </a:rPr>
                  <a:t>is a normalization function described in [4]</a:t>
                </a:r>
              </a:p>
              <a:p>
                <a:pPr marL="534988" indent="-92075">
                  <a:buNone/>
                </a:pPr>
                <a:r>
                  <a:rPr lang="en-US" altLang="zh-TW" sz="1200" dirty="0">
                    <a:solidFill>
                      <a:schemeClr val="tx2">
                        <a:lumMod val="75000"/>
                      </a:schemeClr>
                    </a:solidFill>
                  </a:rPr>
                  <a:t>*Since the summation of position and semantic embedding is the mathematic equivalence to one embedding, we will omit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2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2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12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sub>
                    </m:sSub>
                  </m:oMath>
                </a14:m>
                <a:r>
                  <a:rPr lang="en-US" altLang="zh-TW" sz="1200" dirty="0">
                    <a:solidFill>
                      <a:schemeClr val="tx2">
                        <a:lumMod val="75000"/>
                      </a:schemeClr>
                    </a:solidFill>
                  </a:rPr>
                  <a:t> term in our implementation.</a:t>
                </a:r>
                <a:endParaRPr lang="zh-TW" altLang="en-US" sz="1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8638336" cy="379821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14</a:t>
            </a:fld>
            <a:endParaRPr lang="zh-TW" altLang="en-US" dirty="0"/>
          </a:p>
        </p:txBody>
      </p:sp>
      <p:sp>
        <p:nvSpPr>
          <p:cNvPr id="5" name="文字版面配置區 2">
            <a:extLst>
              <a:ext uri="{FF2B5EF4-FFF2-40B4-BE49-F238E27FC236}">
                <a16:creationId xmlns:a16="http://schemas.microsoft.com/office/drawing/2014/main" id="{2FDD349F-DF75-4E2B-ACCE-FC13EB4655B6}"/>
              </a:ext>
            </a:extLst>
          </p:cNvPr>
          <p:cNvSpPr txBox="1">
            <a:spLocks/>
          </p:cNvSpPr>
          <p:nvPr/>
        </p:nvSpPr>
        <p:spPr>
          <a:xfrm>
            <a:off x="626146" y="4663217"/>
            <a:ext cx="5620382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[4] Ba, J.L., </a:t>
            </a:r>
            <a:r>
              <a:rPr lang="en-US" altLang="zh-TW" sz="1100" dirty="0" err="1">
                <a:solidFill>
                  <a:schemeClr val="tx2">
                    <a:lumMod val="75000"/>
                  </a:schemeClr>
                </a:solidFill>
              </a:rPr>
              <a:t>Kiros</a:t>
            </a: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, J.R., Hinton, G.E.: Layer normalization. </a:t>
            </a:r>
            <a:r>
              <a:rPr lang="en-US" altLang="zh-TW" sz="1100" dirty="0" err="1">
                <a:solidFill>
                  <a:schemeClr val="tx2">
                    <a:lumMod val="75000"/>
                  </a:schemeClr>
                </a:solidFill>
              </a:rPr>
              <a:t>arXiv</a:t>
            </a: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 (2016)</a:t>
            </a:r>
            <a:endParaRPr lang="zh-TW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06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Image Feature Embedding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To overcome the limitation of task-specific categories, shapes and borders, we learn from </a:t>
                </a:r>
                <a:r>
                  <a:rPr lang="en-US" altLang="zh-TW" sz="1600" b="1" dirty="0">
                    <a:solidFill>
                      <a:schemeClr val="tx1"/>
                    </a:solidFill>
                  </a:rPr>
                  <a:t>pixels</a:t>
                </a:r>
                <a:r>
                  <a:rPr lang="en-US" altLang="zh-TW" sz="1600" dirty="0">
                    <a:solidFill>
                      <a:schemeClr val="tx1"/>
                    </a:solidFill>
                  </a:rPr>
                  <a:t> to represent an image instead of using bounding boxes.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Given an input image I, we first use </a:t>
                </a:r>
                <a:r>
                  <a:rPr lang="en-US" altLang="zh-TW" sz="1200" b="1" dirty="0">
                    <a:solidFill>
                      <a:schemeClr val="tx1"/>
                    </a:solidFill>
                  </a:rPr>
                  <a:t>CNN backbone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to extract its feature, then flat the feature along the spatial dimension.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flatten feature </a:t>
                </a:r>
                <a14:m>
                  <m:oMath xmlns:m="http://schemas.openxmlformats.org/officeDocument/2006/math"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}</m:t>
                    </m:r>
                    <m:r>
                      <a:rPr lang="en-US" altLang="zh-TW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br>
                  <a:rPr lang="en-US" altLang="zh-TW" sz="1200" dirty="0">
                    <a:solidFill>
                      <a:schemeClr val="tx1"/>
                    </a:solidFill>
                  </a:rPr>
                </a:br>
                <a:r>
                  <a:rPr lang="en-US" altLang="zh-TW" sz="1200" dirty="0">
                    <a:solidFill>
                      <a:schemeClr val="tx1"/>
                    </a:solidFill>
                  </a:rPr>
                  <a:t>k = the number of feature pixels</a:t>
                </a:r>
              </a:p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The visual embedding feature</a:t>
                </a:r>
                <a14:m>
                  <m:oMath xmlns:m="http://schemas.openxmlformats.org/officeDocument/2006/math">
                    <m:r>
                      <a:rPr lang="en-US" altLang="zh-TW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𝜐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𝜐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altLang="zh-TW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TW" alt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𝜐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TW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altLang="zh-TW" sz="16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11430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TW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TW" alt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𝜐</m:t>
                            </m:r>
                          </m:e>
                        </m:acc>
                      </m:e>
                      <m: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TW" sz="1600" dirty="0">
                    <a:solidFill>
                      <a:schemeClr val="tx1"/>
                    </a:solidFill>
                  </a:rPr>
                  <a:t>               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(5)</a:t>
                </a:r>
                <a:endParaRPr lang="en-US" altLang="zh-TW" sz="1600" dirty="0">
                  <a:solidFill>
                    <a:schemeClr val="tx1"/>
                  </a:solidFill>
                </a:endParaRPr>
              </a:p>
              <a:p>
                <a:pPr marL="442913" indent="0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TW" sz="1400" dirty="0">
                    <a:solidFill>
                      <a:schemeClr val="tx1"/>
                    </a:solidFill>
                  </a:rPr>
                  <a:t> is  a semantic embedding vector to distinguish the difference with language embedding.</a:t>
                </a:r>
              </a:p>
              <a:p>
                <a:pPr marL="442913" indent="0">
                  <a:spcAft>
                    <a:spcPts val="600"/>
                  </a:spcAft>
                  <a:buNone/>
                </a:pPr>
                <a:r>
                  <a:rPr lang="en-US" altLang="zh-TW" sz="1200" dirty="0">
                    <a:solidFill>
                      <a:schemeClr val="tx2">
                        <a:lumMod val="75000"/>
                      </a:schemeClr>
                    </a:solidFill>
                  </a:rPr>
                  <a:t>*Since all pixels share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20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2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1200" b="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TW" sz="1200" dirty="0">
                    <a:solidFill>
                      <a:schemeClr val="tx2">
                        <a:lumMod val="75000"/>
                      </a:schemeClr>
                    </a:solidFill>
                  </a:rPr>
                  <a:t> , this embedding vector can be considered as a bias term to be combined with the CNN backbone.</a:t>
                </a:r>
              </a:p>
              <a:p>
                <a:pPr>
                  <a:spcBef>
                    <a:spcPts val="600"/>
                  </a:spcBef>
                </a:pPr>
                <a:endParaRPr lang="en-US" altLang="zh-TW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r="-35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9817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Cross-Modality Module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69542EA-5921-44A5-AA9D-8CA49BAB9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904342"/>
          </a:xfrm>
        </p:spPr>
        <p:txBody>
          <a:bodyPr/>
          <a:lstStyle/>
          <a:p>
            <a:r>
              <a:rPr lang="en-US" altLang="zh-TW" sz="1600" dirty="0">
                <a:solidFill>
                  <a:schemeClr val="tx1"/>
                </a:solidFill>
              </a:rPr>
              <a:t>We adopt </a:t>
            </a:r>
            <a:r>
              <a:rPr lang="en-US" altLang="zh-TW" sz="1600" b="1" dirty="0">
                <a:solidFill>
                  <a:schemeClr val="tx1"/>
                </a:solidFill>
              </a:rPr>
              <a:t>Transformer</a:t>
            </a:r>
            <a:r>
              <a:rPr lang="en-US" altLang="zh-TW" sz="1600" dirty="0">
                <a:solidFill>
                  <a:schemeClr val="tx1"/>
                </a:solidFill>
              </a:rPr>
              <a:t> to learn cross-modality attention between image pixels and language tokens. </a:t>
            </a:r>
          </a:p>
          <a:p>
            <a:r>
              <a:rPr lang="en-US" altLang="zh-TW" sz="1600" dirty="0">
                <a:solidFill>
                  <a:schemeClr val="tx1"/>
                </a:solidFill>
              </a:rPr>
              <a:t>After obtaining sentence embedding vectors and pixel features, we combine all vectors to construct the input sequence.</a:t>
            </a:r>
          </a:p>
          <a:p>
            <a:r>
              <a:rPr lang="en-US" altLang="zh-TW" sz="1600" dirty="0">
                <a:solidFill>
                  <a:schemeClr val="tx1"/>
                </a:solidFill>
              </a:rPr>
              <a:t>adding two special tokens [CLS] and [SEP] for learning joint classification feature and specifying token length.</a:t>
            </a:r>
          </a:p>
          <a:p>
            <a:endParaRPr lang="en-US" altLang="zh-TW" sz="1600" dirty="0">
              <a:solidFill>
                <a:schemeClr val="tx1"/>
              </a:solidFill>
            </a:endParaRPr>
          </a:p>
          <a:p>
            <a:endParaRPr lang="en-US" altLang="zh-TW" sz="1600" dirty="0">
              <a:solidFill>
                <a:schemeClr val="tx1"/>
              </a:solidFill>
            </a:endParaRPr>
          </a:p>
          <a:p>
            <a:endParaRPr lang="en-US" altLang="zh-TW" sz="1600" dirty="0">
              <a:solidFill>
                <a:schemeClr val="tx1"/>
              </a:solidFill>
            </a:endParaRPr>
          </a:p>
          <a:p>
            <a:r>
              <a:rPr lang="en-US" altLang="zh-TW" sz="1600" dirty="0">
                <a:solidFill>
                  <a:schemeClr val="tx1"/>
                </a:solidFill>
              </a:rPr>
              <a:t>When we apply learning supervision on the output of Transformer,</a:t>
            </a:r>
            <a:r>
              <a:rPr lang="zh-TW" altLang="en-US" sz="1600" dirty="0">
                <a:solidFill>
                  <a:schemeClr val="tx1"/>
                </a:solidFill>
              </a:rPr>
              <a:t> </a:t>
            </a:r>
            <a:r>
              <a:rPr lang="en-US" altLang="zh-TW" sz="1600" dirty="0">
                <a:solidFill>
                  <a:schemeClr val="tx1"/>
                </a:solidFill>
              </a:rPr>
              <a:t>the gradient can backward to the CNN backbone, and thus </a:t>
            </a:r>
            <a:r>
              <a:rPr lang="en-US" altLang="zh-TW" sz="1600" dirty="0">
                <a:solidFill>
                  <a:schemeClr val="accent5">
                    <a:lumMod val="75000"/>
                  </a:schemeClr>
                </a:solidFill>
              </a:rPr>
              <a:t>the learned visual</a:t>
            </a:r>
            <a:r>
              <a:rPr lang="zh-TW" altLang="en-US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accent5">
                    <a:lumMod val="75000"/>
                  </a:schemeClr>
                </a:solidFill>
              </a:rPr>
              <a:t>features will be more suitable to the target task learning by breaking the domain</a:t>
            </a:r>
            <a:r>
              <a:rPr lang="zh-TW" altLang="en-US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accent5">
                    <a:lumMod val="75000"/>
                  </a:schemeClr>
                </a:solidFill>
              </a:rPr>
              <a:t>gap between visual and sentence domain.</a:t>
            </a:r>
            <a:endParaRPr lang="zh-TW" alt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16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7A6C0FA-0D5B-400A-ADE5-B023ACDC2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079" y="3104646"/>
            <a:ext cx="5912139" cy="37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6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Pre-Training Tasks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087822"/>
                <a:ext cx="8520600" cy="3991025"/>
              </a:xfrm>
            </p:spPr>
            <p:txBody>
              <a:bodyPr/>
              <a:lstStyle/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Masked Language Modeling (MLM)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To pre-train the model and build the mapping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between language tokens and visual contents 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br>
                  <a:rPr lang="en-US" altLang="zh-TW" sz="1200" dirty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altLang="zh-TW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TW" sz="1200" dirty="0">
                    <a:solidFill>
                      <a:schemeClr val="tx1"/>
                    </a:solidFill>
                  </a:rPr>
                  <a:t> indicates the masked token, </a:t>
                </a:r>
                <a14:m>
                  <m:oMath xmlns:m="http://schemas.openxmlformats.org/officeDocument/2006/math">
                    <m:r>
                      <a:rPr lang="zh-TW" altLang="en-US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TW" sz="1200" dirty="0">
                    <a:solidFill>
                      <a:schemeClr val="tx1"/>
                    </a:solidFill>
                  </a:rPr>
                  <a:t> is the model parameters, and </a:t>
                </a:r>
                <a14:m>
                  <m:oMath xmlns:m="http://schemas.openxmlformats.org/officeDocument/2006/math"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altLang="zh-TW" sz="1200" dirty="0">
                    <a:solidFill>
                      <a:schemeClr val="tx1"/>
                    </a:solidFill>
                  </a:rPr>
                  <a:t> indicates the likelihood generated function.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MLM task can encourage the model to infer the masked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tokens from both language and visual tokens, which can help build the mapping</a:t>
                </a:r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between language modality and visual modality.</a:t>
                </a:r>
              </a:p>
              <a:p>
                <a:r>
                  <a:rPr lang="en-US" altLang="zh-TW" sz="1600" dirty="0">
                    <a:solidFill>
                      <a:schemeClr val="tx1"/>
                    </a:solidFill>
                  </a:rPr>
                  <a:t>Image-Text Matching (ITM)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To enhance the cross-modalities matching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We apply a binary classifier on the joint embedding feature of [CLS] token to classify whether the input image and sentence are matched or not.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sz="1200" dirty="0">
                    <a:solidFill>
                      <a:schemeClr val="tx1"/>
                    </a:solidFill>
                  </a:rPr>
                  <a:t> </a:t>
                </a:r>
                <a:br>
                  <a:rPr lang="en-US" altLang="zh-TW" sz="1200" dirty="0">
                    <a:solidFill>
                      <a:schemeClr val="tx1"/>
                    </a:solidFill>
                  </a:rPr>
                </a:br>
                <a14:m>
                  <m:oMath xmlns:m="http://schemas.openxmlformats.org/officeDocument/2006/math"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∈{0,1}</m:t>
                    </m:r>
                  </m:oMath>
                </a14:m>
                <a:r>
                  <a:rPr lang="zh-TW" alt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TW" sz="1200" dirty="0">
                    <a:solidFill>
                      <a:schemeClr val="tx1"/>
                    </a:solidFill>
                  </a:rPr>
                  <a:t>indicates whether the image and sentence is matched, and </a:t>
                </a:r>
                <a14:m>
                  <m:oMath xmlns:m="http://schemas.openxmlformats.org/officeDocument/2006/math">
                    <m:r>
                      <a:rPr lang="en-US" altLang="zh-TW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TW" sz="1200" dirty="0">
                    <a:solidFill>
                      <a:schemeClr val="tx1"/>
                    </a:solidFill>
                  </a:rPr>
                  <a:t> indicates the classification score generated function.</a:t>
                </a:r>
              </a:p>
            </p:txBody>
          </p:sp>
        </mc:Choice>
        <mc:Fallback xmlns="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969542EA-5921-44A5-AA9D-8CA49BAB97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087822"/>
                <a:ext cx="8520600" cy="399102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17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80A6475-B1D5-4F17-BA2E-34FA170C5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692" y="1793735"/>
            <a:ext cx="3992563" cy="300241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81C6965-760C-4082-81AE-63D52DFAF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692" y="4220175"/>
            <a:ext cx="4426672" cy="24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61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D8125B-3BE9-4150-A8E8-74C905B1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Pixel Random Sampling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4E81032-A0DB-46A0-8C7C-132A00ED77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18</a:t>
            </a:fld>
            <a:endParaRPr lang="zh-TW" altLang="en-US"/>
          </a:p>
        </p:txBody>
      </p:sp>
      <p:sp>
        <p:nvSpPr>
          <p:cNvPr id="6" name="文字版面配置區 5">
            <a:extLst>
              <a:ext uri="{FF2B5EF4-FFF2-40B4-BE49-F238E27FC236}">
                <a16:creationId xmlns:a16="http://schemas.microsoft.com/office/drawing/2014/main" id="{CFFC0945-938B-48A5-8053-D58449E8AB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600" dirty="0">
                <a:solidFill>
                  <a:schemeClr val="tx1"/>
                </a:solidFill>
              </a:rPr>
              <a:t>To improve the robustness of feature learning and</a:t>
            </a:r>
            <a:r>
              <a:rPr lang="zh-TW" altLang="en-US" sz="1600" dirty="0">
                <a:solidFill>
                  <a:schemeClr val="tx1"/>
                </a:solidFill>
              </a:rPr>
              <a:t> </a:t>
            </a:r>
            <a:r>
              <a:rPr lang="en-US" altLang="zh-TW" sz="1600" dirty="0">
                <a:solidFill>
                  <a:schemeClr val="tx1"/>
                </a:solidFill>
              </a:rPr>
              <a:t>avoid overfitting, inspired by dropout [28]</a:t>
            </a:r>
          </a:p>
          <a:p>
            <a:r>
              <a:rPr lang="en-US" altLang="zh-TW" sz="1600" dirty="0">
                <a:solidFill>
                  <a:schemeClr val="tx1"/>
                </a:solidFill>
              </a:rPr>
              <a:t>After extracting pixel features, we</a:t>
            </a:r>
            <a:r>
              <a:rPr lang="zh-TW" altLang="en-US" sz="1600" dirty="0">
                <a:solidFill>
                  <a:schemeClr val="tx1"/>
                </a:solidFill>
              </a:rPr>
              <a:t> </a:t>
            </a:r>
            <a:r>
              <a:rPr lang="en-US" altLang="zh-TW" sz="1600" dirty="0">
                <a:solidFill>
                  <a:schemeClr val="tx1"/>
                </a:solidFill>
              </a:rPr>
              <a:t>will randomly sample a part from them and feed it into Transformer.</a:t>
            </a:r>
          </a:p>
          <a:p>
            <a:r>
              <a:rPr lang="en-US" altLang="zh-TW" sz="1600" dirty="0">
                <a:solidFill>
                  <a:schemeClr val="tx1"/>
                </a:solidFill>
              </a:rPr>
              <a:t>Benefit: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encourage the model to learn semantic knowledge from incomplete visual input, and thus enhance the robustness.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It reduce the number of input elements, so that it can reduce the computation cost and accelerate the training progress.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1600" dirty="0">
                <a:solidFill>
                  <a:schemeClr val="tx1"/>
                </a:solidFill>
              </a:rPr>
              <a:t>only applied in pre-training stage</a:t>
            </a:r>
          </a:p>
          <a:p>
            <a:pPr lvl="1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" name="文字版面配置區 2">
            <a:extLst>
              <a:ext uri="{FF2B5EF4-FFF2-40B4-BE49-F238E27FC236}">
                <a16:creationId xmlns:a16="http://schemas.microsoft.com/office/drawing/2014/main" id="{BCD541FB-8482-48F3-A40A-5F17F503BA17}"/>
              </a:ext>
            </a:extLst>
          </p:cNvPr>
          <p:cNvSpPr txBox="1">
            <a:spLocks/>
          </p:cNvSpPr>
          <p:nvPr/>
        </p:nvSpPr>
        <p:spPr>
          <a:xfrm>
            <a:off x="311700" y="4484117"/>
            <a:ext cx="844437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[28] Srivastava, N., Hinton, G., </a:t>
            </a:r>
            <a:r>
              <a:rPr lang="en-US" altLang="zh-TW" sz="1100" dirty="0" err="1">
                <a:solidFill>
                  <a:schemeClr val="tx2">
                    <a:lumMod val="75000"/>
                  </a:schemeClr>
                </a:solidFill>
              </a:rPr>
              <a:t>Krizhevsky</a:t>
            </a: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, A., </a:t>
            </a:r>
            <a:r>
              <a:rPr lang="en-US" altLang="zh-TW" sz="1100" dirty="0" err="1">
                <a:solidFill>
                  <a:schemeClr val="tx2">
                    <a:lumMod val="75000"/>
                  </a:schemeClr>
                </a:solidFill>
              </a:rPr>
              <a:t>Sutskever</a:t>
            </a: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, I., </a:t>
            </a:r>
            <a:r>
              <a:rPr lang="en-US" altLang="zh-TW" sz="1100" dirty="0" err="1">
                <a:solidFill>
                  <a:schemeClr val="tx2">
                    <a:lumMod val="75000"/>
                  </a:schemeClr>
                </a:solidFill>
              </a:rPr>
              <a:t>Salakhutdinov</a:t>
            </a:r>
            <a:r>
              <a:rPr lang="en-US" altLang="zh-TW" sz="1100" dirty="0">
                <a:solidFill>
                  <a:schemeClr val="tx2">
                    <a:lumMod val="75000"/>
                  </a:schemeClr>
                </a:solidFill>
              </a:rPr>
              <a:t>, R.: Dropout: a simple way to prevent neural networks from overfitting. JMLR 15(1), 1929–1958 (2014)</a:t>
            </a:r>
            <a:endParaRPr lang="zh-TW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83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Related Works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Approach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tx1"/>
                </a:solidFill>
              </a:rPr>
              <a:t>Experiments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Conclusion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Progress Report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8342EF-46FC-4225-9B50-774D005F51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5391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Introduction</a:t>
            </a:r>
            <a:endParaRPr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Related Works</a:t>
            </a:r>
            <a:endParaRPr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Approach</a:t>
            </a:r>
            <a:endParaRPr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Experiments</a:t>
            </a:r>
            <a:endParaRPr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Conclusion</a:t>
            </a:r>
            <a:endParaRPr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rgbClr val="000000"/>
                </a:solidFill>
              </a:rPr>
              <a:t>Progress Report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8342EF-46FC-4225-9B50-774D005F51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</a:t>
            </a:fld>
            <a:endParaRPr lang="zh-TW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4E8D36-0758-464B-9033-5749670FB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30CFA08-A54E-4FFC-8B6B-D32D2D859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TW" dirty="0">
                <a:solidFill>
                  <a:schemeClr val="tx1"/>
                </a:solidFill>
              </a:rPr>
              <a:t>Pre-train Datasets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MS-COCO [20] :  image-level caption annotations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Visual Genome [16] : region-level caption annotations</a:t>
            </a:r>
          </a:p>
          <a:p>
            <a:pPr>
              <a:lnSpc>
                <a:spcPct val="100000"/>
              </a:lnSpc>
            </a:pPr>
            <a:r>
              <a:rPr lang="en-US" altLang="zh-TW" dirty="0">
                <a:solidFill>
                  <a:schemeClr val="tx1"/>
                </a:solidFill>
              </a:rPr>
              <a:t>Implementation Details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using the WordPiece tokenizer [37] as used in BERT to split each sentence into language tokens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visual backbone : ResNet-50 / ResNeXt-152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optimizer : 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CNN backbone : SGD with learning rate 1e-2 and weight decay 5e-4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Transformer : </a:t>
            </a:r>
            <a:r>
              <a:rPr lang="en-US" altLang="zh-TW" dirty="0" err="1">
                <a:solidFill>
                  <a:schemeClr val="tx1"/>
                </a:solidFill>
              </a:rPr>
              <a:t>AdamW</a:t>
            </a:r>
            <a:r>
              <a:rPr lang="en-US" altLang="zh-TW" dirty="0">
                <a:solidFill>
                  <a:schemeClr val="tx1"/>
                </a:solidFill>
              </a:rPr>
              <a:t> with learning rate 1e-4 and weight decay 1e-2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CD6BD64-6802-42DD-AFB9-2E7B2EE95B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20</a:t>
            </a:fld>
            <a:endParaRPr lang="zh-TW" altLang="en-US"/>
          </a:p>
        </p:txBody>
      </p:sp>
      <p:sp>
        <p:nvSpPr>
          <p:cNvPr id="5" name="文字版面配置區 2">
            <a:extLst>
              <a:ext uri="{FF2B5EF4-FFF2-40B4-BE49-F238E27FC236}">
                <a16:creationId xmlns:a16="http://schemas.microsoft.com/office/drawing/2014/main" id="{F38BCC55-12B6-41FA-9389-58A5A49DF9AA}"/>
              </a:ext>
            </a:extLst>
          </p:cNvPr>
          <p:cNvSpPr txBox="1">
            <a:spLocks/>
          </p:cNvSpPr>
          <p:nvPr/>
        </p:nvSpPr>
        <p:spPr>
          <a:xfrm>
            <a:off x="2939932" y="49448"/>
            <a:ext cx="6204068" cy="1363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[16] Krishna, R., Zhu, Y.,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Groth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O., Johnson, J.,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Hata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K., Kravitz, J., Chen, S.,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Kalantidis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Y., Li, L.J.,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Shamma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D.A., et al.: Visual genome: Connecting language and vision using crowdsourced dense image annotations. IJCV 123(1), 32–73 (2017)</a:t>
            </a:r>
          </a:p>
          <a:p>
            <a:pPr marL="360363" indent="-246063">
              <a:buFont typeface="Arial"/>
              <a:buNone/>
            </a:pP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[20] Lin, T.Y., Maire, M.,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Belongie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S., Hays, J.,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Perona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P., Ramanan, D.,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Doll´ar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P.,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Zitnick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C.L.: Microsoft coco: Common objects in context. In: ECCV. pp. 740–755. Springer (2014) </a:t>
            </a:r>
          </a:p>
          <a:p>
            <a:pPr marL="360363" indent="-246063">
              <a:buFont typeface="Arial"/>
              <a:buNone/>
            </a:pP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[37] Wu, Y., Schuster, M., Chen, Z., Le, Q.V.,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Norouzi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M.,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Macherey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W.,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Krikun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M., Cao, Y., Gao, Q.,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Macherey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K., et al.: Google’s neural machine translation system: Bridging the gap between human and machine translation. </a:t>
            </a:r>
            <a:r>
              <a:rPr lang="en-US" altLang="zh-TW" sz="8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arXiv</a:t>
            </a:r>
            <a:r>
              <a:rPr lang="en-US" altLang="zh-TW" sz="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(2016)</a:t>
            </a:r>
            <a:endParaRPr lang="zh-TW" altLang="en-US" sz="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BF0F3F-2247-4A27-B1FA-87D390DA5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- Downstream Tasks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59B52C6-EBFD-4B25-BD37-8E207F4761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Visual Question Answering (VQA)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Pixel-BERT takes an image and a question as input and predicts an answer as output.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We model it as a classification problem by learning multi-layer perception from the [CLS] token via binary cross-entropy loss.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VQA 2.0 [12]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83E828-39A7-4D0A-815B-1C0C657499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21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E705C05D-30E2-4E8E-A6A5-474E28741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352751"/>
            <a:ext cx="3004560" cy="2636328"/>
          </a:xfrm>
          <a:prstGeom prst="rect">
            <a:avLst/>
          </a:prstGeom>
        </p:spPr>
      </p:pic>
      <p:sp>
        <p:nvSpPr>
          <p:cNvPr id="7" name="文字版面配置區 2">
            <a:extLst>
              <a:ext uri="{FF2B5EF4-FFF2-40B4-BE49-F238E27FC236}">
                <a16:creationId xmlns:a16="http://schemas.microsoft.com/office/drawing/2014/main" id="{8D79BF91-3C8C-4094-A7FA-F89DC3D3C522}"/>
              </a:ext>
            </a:extLst>
          </p:cNvPr>
          <p:cNvSpPr txBox="1">
            <a:spLocks/>
          </p:cNvSpPr>
          <p:nvPr/>
        </p:nvSpPr>
        <p:spPr>
          <a:xfrm>
            <a:off x="122871" y="4359048"/>
            <a:ext cx="4136101" cy="572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[12] Goyal, Y.,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Khot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T., Summers-Stay, D., Batra, D., Parikh, D.: Making the v in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vqa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matter: Elevating the role of image understanding in visual question answering. In: CVPR. pp. 6904–6913 (2017)</a:t>
            </a:r>
            <a:endParaRPr lang="zh-TW" altLang="en-US" sz="9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480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BF0F3F-2247-4A27-B1FA-87D390DA5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- Downstream Tasks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759B52C6-EBFD-4B25-BD37-8E207F4761C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TW" dirty="0">
                    <a:solidFill>
                      <a:schemeClr val="tx1"/>
                    </a:solidFill>
                  </a:rPr>
                  <a:t>Natural Language for Visual Reasoning for Real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𝑁𝐿𝑉𝑅</m:t>
                        </m:r>
                      </m:e>
                      <m:sup>
                        <m:r>
                          <a:rPr lang="en-US" altLang="zh-TW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dirty="0">
                    <a:solidFill>
                      <a:schemeClr val="tx1"/>
                    </a:solidFill>
                  </a:rPr>
                  <a:t>)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dirty="0">
                    <a:solidFill>
                      <a:schemeClr val="tx1"/>
                    </a:solidFill>
                  </a:rPr>
                  <a:t>Predict whether a language description is related to a given pair of images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TW" dirty="0">
                    <a:solidFill>
                      <a:schemeClr val="tx1"/>
                    </a:solidFill>
                  </a:rPr>
                  <a:t>We feed two image-language pairs into Pixel-BERT to get two embedding vectors from the [CLS] tokens, and use their concatenation to learn a classifier over “true” or “false” by cross-entropy loss.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𝑁𝐿𝑉𝑅</m:t>
                        </m:r>
                      </m:e>
                      <m:sup>
                        <m:r>
                          <a:rPr lang="en-US" altLang="zh-TW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dirty="0">
                    <a:solidFill>
                      <a:schemeClr val="tx1"/>
                    </a:solidFill>
                  </a:rPr>
                  <a:t> [30]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文字版面配置區 2">
                <a:extLst>
                  <a:ext uri="{FF2B5EF4-FFF2-40B4-BE49-F238E27FC236}">
                    <a16:creationId xmlns:a16="http://schemas.microsoft.com/office/drawing/2014/main" id="{759B52C6-EBFD-4B25-BD37-8E207F4761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83E828-39A7-4D0A-815B-1C0C657499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22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0344D46-4C54-42EF-871B-A16661D9F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02962"/>
            <a:ext cx="2437579" cy="2563091"/>
          </a:xfrm>
          <a:prstGeom prst="rect">
            <a:avLst/>
          </a:prstGeom>
        </p:spPr>
      </p:pic>
      <p:sp>
        <p:nvSpPr>
          <p:cNvPr id="7" name="文字版面配置區 2">
            <a:extLst>
              <a:ext uri="{FF2B5EF4-FFF2-40B4-BE49-F238E27FC236}">
                <a16:creationId xmlns:a16="http://schemas.microsoft.com/office/drawing/2014/main" id="{EED4543A-6766-4CC4-A847-B43110DAB02E}"/>
              </a:ext>
            </a:extLst>
          </p:cNvPr>
          <p:cNvSpPr txBox="1">
            <a:spLocks/>
          </p:cNvSpPr>
          <p:nvPr/>
        </p:nvSpPr>
        <p:spPr>
          <a:xfrm>
            <a:off x="311700" y="4412124"/>
            <a:ext cx="4136101" cy="572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[30] Suhr, A., Zhou, S., Zhang, A., Zhang, I., Bai, H.,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Artzi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Y.: A corpus for reasoning</a:t>
            </a:r>
            <a:r>
              <a:rPr lang="zh-TW" altLang="en-US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about natural language grounded in photographs. In: ACL. pp. 6418–6428 (2019)</a:t>
            </a:r>
            <a:endParaRPr lang="zh-TW" altLang="en-US" sz="9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06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BF0F3F-2247-4A27-B1FA-87D390DA5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- Downstream Tasks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59B52C6-EBFD-4B25-BD37-8E207F4761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Image-Text Retrieval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text-to-image retrieval (IR)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Image-to-text retrieval (TR) </a:t>
            </a:r>
          </a:p>
          <a:p>
            <a:pPr marL="5969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 ITM task</a:t>
            </a:r>
            <a:endParaRPr lang="zh-TW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83E828-39A7-4D0A-815B-1C0C657499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23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38CE102C-ACD7-4C31-BB32-C1B4C2182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54" y="1693185"/>
            <a:ext cx="3527285" cy="3166832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DCBFE9B2-154A-423B-B77F-12C8DC00F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157" y="2757344"/>
            <a:ext cx="3527285" cy="2102673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B64A632F-01DA-4F9D-A2A1-4ED5E094CCA9}"/>
              </a:ext>
            </a:extLst>
          </p:cNvPr>
          <p:cNvSpPr txBox="1"/>
          <p:nvPr/>
        </p:nvSpPr>
        <p:spPr>
          <a:xfrm>
            <a:off x="2932666" y="4779818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Flickr30K</a:t>
            </a:r>
            <a:endParaRPr lang="zh-TW" altLang="en-US" sz="1200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59D5117-788E-45F0-9406-88AEB1E9FF3B}"/>
              </a:ext>
            </a:extLst>
          </p:cNvPr>
          <p:cNvSpPr txBox="1"/>
          <p:nvPr/>
        </p:nvSpPr>
        <p:spPr>
          <a:xfrm>
            <a:off x="6656717" y="4779817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MS-COCO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92488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BF0F3F-2247-4A27-B1FA-87D390DA5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- Ablation Study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83E828-39A7-4D0A-815B-1C0C657499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24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0FF871B0-6108-466F-9834-37FB85543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30" y="1350926"/>
            <a:ext cx="7185216" cy="311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548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BF0F3F-2247-4A27-B1FA-87D390DA5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 - Visualization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59B52C6-EBFD-4B25-BD37-8E207F476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0224" y="1132271"/>
            <a:ext cx="3512155" cy="1084456"/>
          </a:xfrm>
        </p:spPr>
        <p:txBody>
          <a:bodyPr/>
          <a:lstStyle/>
          <a:p>
            <a:r>
              <a:rPr lang="en-US" altLang="zh-TW" sz="1400" dirty="0">
                <a:solidFill>
                  <a:schemeClr val="tx1"/>
                </a:solidFill>
              </a:rPr>
              <a:t>Visualize some intermediate results of attention maps on examples from MS-COCO </a:t>
            </a:r>
            <a:r>
              <a:rPr lang="en-US" altLang="zh-TW" sz="1400" i="1" dirty="0" err="1">
                <a:solidFill>
                  <a:schemeClr val="tx1"/>
                </a:solidFill>
              </a:rPr>
              <a:t>val</a:t>
            </a:r>
            <a:r>
              <a:rPr lang="en-US" altLang="zh-TW" sz="1400" dirty="0">
                <a:solidFill>
                  <a:schemeClr val="tx1"/>
                </a:solidFill>
              </a:rPr>
              <a:t> set.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783E828-39A7-4D0A-815B-1C0C657499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25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5D34EBB-2BD7-46BE-928A-09E85DD7D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63" y="1017725"/>
            <a:ext cx="4799482" cy="3992748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618A3E6D-C8B3-407E-ACAE-85F741A92B85}"/>
              </a:ext>
            </a:extLst>
          </p:cNvPr>
          <p:cNvSpPr txBox="1"/>
          <p:nvPr/>
        </p:nvSpPr>
        <p:spPr>
          <a:xfrm>
            <a:off x="5214358" y="3756443"/>
            <a:ext cx="312879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/>
            <a:r>
              <a:rPr lang="en-US" altLang="zh-TW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zh-TW" alt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cross-modality learning can help the</a:t>
            </a:r>
            <a:r>
              <a:rPr lang="zh-TW" alt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semantic understanding of visual</a:t>
            </a:r>
            <a:r>
              <a:rPr lang="zh-TW" alt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information conversely</a:t>
            </a:r>
            <a:endParaRPr lang="zh-TW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02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Related Works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Approach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tx1"/>
                </a:solidFill>
              </a:rPr>
              <a:t>Conclusion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Progress Report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8342EF-46FC-4225-9B50-774D005F51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0005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9F3A800-619D-46AF-81FA-5B6B059D4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6D4D04E-825A-465E-BB91-21B64B88F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sz="1600" dirty="0">
                <a:solidFill>
                  <a:schemeClr val="tx1"/>
                </a:solidFill>
              </a:rPr>
              <a:t>We aim to solve the limitation of region-based visual representation.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TW" sz="1600" dirty="0">
                <a:solidFill>
                  <a:schemeClr val="tx1"/>
                </a:solidFill>
              </a:rPr>
              <a:t>We propose </a:t>
            </a:r>
            <a:r>
              <a:rPr lang="en-US" altLang="zh-TW" sz="1600" b="1" dirty="0">
                <a:solidFill>
                  <a:schemeClr val="tx1"/>
                </a:solidFill>
              </a:rPr>
              <a:t>CNN-based Visual Encoder </a:t>
            </a:r>
            <a:r>
              <a:rPr lang="en-US" altLang="zh-TW" sz="1600" dirty="0">
                <a:solidFill>
                  <a:schemeClr val="tx1"/>
                </a:solidFill>
              </a:rPr>
              <a:t>and combine it with </a:t>
            </a:r>
            <a:r>
              <a:rPr lang="en-US" altLang="zh-TW" sz="1600" b="1" dirty="0">
                <a:solidFill>
                  <a:schemeClr val="tx1"/>
                </a:solidFill>
              </a:rPr>
              <a:t>multi-modal Transformers</a:t>
            </a:r>
            <a:r>
              <a:rPr lang="en-US" altLang="zh-TW" sz="1600" dirty="0">
                <a:solidFill>
                  <a:schemeClr val="tx1"/>
                </a:solidFill>
              </a:rPr>
              <a:t> to construct Pixel-BERT in an end-to-end manner and build more accurate and more thorough embedding between visual and linguistic contents in pixel and text level.</a:t>
            </a:r>
          </a:p>
          <a:p>
            <a:pPr>
              <a:lnSpc>
                <a:spcPct val="150000"/>
              </a:lnSpc>
            </a:pPr>
            <a:r>
              <a:rPr lang="en-US" altLang="zh-TW" sz="1600" dirty="0">
                <a:solidFill>
                  <a:schemeClr val="tx1"/>
                </a:solidFill>
              </a:rPr>
              <a:t>Without the restriction of annotated bounding boxes, our pre-trained model with Pixel-BERT can provide much stronger representation for both images and sentences with a larger image-sentence pair dataset.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575CA02-8B3D-4348-AC98-347B5A05B6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1282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E44A52-F06C-42AC-9B3A-9808B5A3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- Thank you -</a:t>
            </a:r>
            <a:endParaRPr lang="zh-TW" altLang="en-US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95AC23F-B75D-4B07-8C04-CA9F62432A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038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dirty="0"/>
              <a:t>Introduction</a:t>
            </a:r>
            <a:endParaRPr dirty="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sz="1600" dirty="0">
                <a:solidFill>
                  <a:srgbClr val="000000"/>
                </a:solidFill>
              </a:rPr>
              <a:t>The semantic gap between different modalities has always been treated as one of the most important challenges in cross-modality research (e.g. VQA)</a:t>
            </a:r>
            <a:endParaRPr sz="1600" dirty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sz="1600" dirty="0">
                <a:solidFill>
                  <a:srgbClr val="000000"/>
                </a:solidFill>
              </a:rPr>
              <a:t>Region-based visual feature extractors may cause an </a:t>
            </a:r>
            <a:r>
              <a:rPr lang="zh-TW" sz="1600" b="1" dirty="0">
                <a:solidFill>
                  <a:srgbClr val="000000"/>
                </a:solidFill>
              </a:rPr>
              <a:t>information gap</a:t>
            </a:r>
            <a:r>
              <a:rPr lang="zh-TW" sz="1600" dirty="0">
                <a:solidFill>
                  <a:srgbClr val="000000"/>
                </a:solidFill>
              </a:rPr>
              <a:t> with language understanding.</a:t>
            </a:r>
            <a:endParaRPr sz="16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00" dirty="0">
              <a:solidFill>
                <a:srgbClr val="000000"/>
              </a:solidFill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850" y="2571747"/>
            <a:ext cx="5564299" cy="22642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FFC982E-E8AD-45BB-ABD7-C6B698721B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AF658F-BCF8-4221-8DFD-CA293F50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Introduction</a:t>
            </a:r>
            <a:br>
              <a:rPr lang="en-US" altLang="zh-TW" dirty="0">
                <a:solidFill>
                  <a:srgbClr val="000000"/>
                </a:solidFill>
              </a:rPr>
            </a:b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98ECAC3-0977-4230-8D1C-708D229B9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altLang="zh-TW" sz="1600" dirty="0">
                <a:solidFill>
                  <a:srgbClr val="000000"/>
                </a:solidFill>
              </a:rPr>
              <a:t>Pixel-BERT : </a:t>
            </a:r>
            <a:r>
              <a:rPr lang="zh-TW" altLang="zh-TW" sz="1600" dirty="0">
                <a:solidFill>
                  <a:schemeClr val="dk1"/>
                </a:solidFill>
              </a:rPr>
              <a:t>using self-supervised learning to </a:t>
            </a:r>
            <a:r>
              <a:rPr lang="zh-TW" altLang="zh-TW" sz="1600" dirty="0">
                <a:solidFill>
                  <a:srgbClr val="000000"/>
                </a:solidFill>
              </a:rPr>
              <a:t>align vision and language semantics in pixel and text level.</a:t>
            </a:r>
            <a:endParaRPr lang="en-US" altLang="zh-TW" sz="1600" dirty="0">
              <a:solidFill>
                <a:srgbClr val="00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altLang="zh-TW" dirty="0">
                <a:solidFill>
                  <a:srgbClr val="000000"/>
                </a:solidFill>
              </a:rPr>
              <a:t>Visual embedding : CNN</a:t>
            </a:r>
          </a:p>
          <a:p>
            <a:pPr lvl="1">
              <a:lnSpc>
                <a:spcPct val="100000"/>
              </a:lnSpc>
            </a:pPr>
            <a:r>
              <a:rPr lang="en-US" altLang="zh-TW" dirty="0">
                <a:solidFill>
                  <a:srgbClr val="000000"/>
                </a:solidFill>
              </a:rPr>
              <a:t>Word-level token embedding : BERT</a:t>
            </a:r>
          </a:p>
          <a:p>
            <a:pPr lvl="1">
              <a:lnSpc>
                <a:spcPct val="100000"/>
              </a:lnSpc>
            </a:pPr>
            <a:r>
              <a:rPr lang="en-US" altLang="zh-TW" b="1" dirty="0">
                <a:solidFill>
                  <a:srgbClr val="000000"/>
                </a:solidFill>
              </a:rPr>
              <a:t>Multi-modal transformers </a:t>
            </a:r>
            <a:r>
              <a:rPr lang="en-US" altLang="zh-TW" dirty="0">
                <a:solidFill>
                  <a:srgbClr val="000000"/>
                </a:solidFill>
              </a:rPr>
              <a:t>for jointly learning of visual and language embedding.</a:t>
            </a:r>
          </a:p>
          <a:p>
            <a:pPr marL="425450" indent="-285750">
              <a:lnSpc>
                <a:spcPct val="100000"/>
              </a:lnSpc>
            </a:pPr>
            <a:endParaRPr lang="en-US" altLang="zh-TW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TW" sz="1600" dirty="0">
                <a:solidFill>
                  <a:srgbClr val="000000"/>
                </a:solidFill>
              </a:rPr>
              <a:t>We use our model in </a:t>
            </a:r>
            <a:r>
              <a:rPr lang="en-US" altLang="zh-TW" sz="1600" b="1" dirty="0">
                <a:solidFill>
                  <a:srgbClr val="000000"/>
                </a:solidFill>
              </a:rPr>
              <a:t>pre-training manner </a:t>
            </a:r>
            <a:r>
              <a:rPr lang="en-US" altLang="zh-TW" sz="1600" dirty="0">
                <a:solidFill>
                  <a:srgbClr val="000000"/>
                </a:solidFill>
              </a:rPr>
              <a:t>and propose a random pixel sampling mechanism to improve the robustness of visual representation learning.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520765F-52F5-42F5-A24F-745B23FE8B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983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Outline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tx1"/>
                </a:solidFill>
              </a:rPr>
              <a:t>Related Works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Approach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Experiments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Conclusion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zh-TW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Progress Report</a:t>
            </a:r>
            <a:endParaRPr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8342EF-46FC-4225-9B50-774D005F51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43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AF658F-BCF8-4221-8DFD-CA293F50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Pre-training Mechanism</a:t>
            </a:r>
            <a:br>
              <a:rPr lang="en-US" altLang="zh-TW" dirty="0">
                <a:solidFill>
                  <a:schemeClr val="tx1"/>
                </a:solidFill>
              </a:rPr>
            </a:br>
            <a:br>
              <a:rPr lang="en-US" altLang="zh-TW" dirty="0">
                <a:solidFill>
                  <a:srgbClr val="000000"/>
                </a:solidFill>
              </a:rPr>
            </a:b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98ECAC3-0977-4230-8D1C-708D229B9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733561"/>
          </a:xfrm>
        </p:spPr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Visual-content understanding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[24] shows the generalizability of pre-trained backbone models by fine-tuning them on different downstream tasks.</a:t>
            </a:r>
          </a:p>
          <a:p>
            <a:r>
              <a:rPr lang="en-US" altLang="zh-TW" dirty="0">
                <a:solidFill>
                  <a:schemeClr val="tx1"/>
                </a:solidFill>
              </a:rPr>
              <a:t>Language understanding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[7,9,23] build a universal backbone model with large-scale contextualized pre-training.</a:t>
            </a:r>
          </a:p>
          <a:p>
            <a:r>
              <a:rPr lang="en-US" altLang="zh-TW" dirty="0">
                <a:solidFill>
                  <a:schemeClr val="tx1"/>
                </a:solidFill>
              </a:rPr>
              <a:t>Cross-modality research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[21,23]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utilize </a:t>
            </a:r>
            <a:r>
              <a:rPr lang="en-US" altLang="zh-TW" b="1" dirty="0">
                <a:solidFill>
                  <a:schemeClr val="tx1"/>
                </a:solidFill>
              </a:rPr>
              <a:t>two-stream neural networks </a:t>
            </a:r>
            <a:r>
              <a:rPr lang="en-US" altLang="zh-TW" dirty="0">
                <a:solidFill>
                  <a:schemeClr val="tx1"/>
                </a:solidFill>
              </a:rPr>
              <a:t>based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on the </a:t>
            </a:r>
            <a:r>
              <a:rPr lang="en-US" altLang="zh-TW" b="1" dirty="0">
                <a:solidFill>
                  <a:schemeClr val="tx1"/>
                </a:solidFill>
              </a:rPr>
              <a:t>Transformer</a:t>
            </a:r>
            <a:r>
              <a:rPr lang="en-US" altLang="zh-TW" dirty="0">
                <a:solidFill>
                  <a:schemeClr val="tx1"/>
                </a:solidFill>
              </a:rPr>
              <a:t>. It process visual and language information respectively and fuse them afterward by another Transformer layer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altLang="zh-TW" dirty="0">
                <a:solidFill>
                  <a:schemeClr val="tx1"/>
                </a:solidFill>
              </a:rPr>
              <a:t>[1,6,18,22,29]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apply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b="1" dirty="0">
                <a:solidFill>
                  <a:schemeClr val="tx1"/>
                </a:solidFill>
              </a:rPr>
              <a:t>single-stream neural network</a:t>
            </a:r>
            <a:r>
              <a:rPr lang="zh-TW" altLang="en-US" b="1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which using </a:t>
            </a:r>
            <a:r>
              <a:rPr lang="en-US" altLang="zh-TW" b="1" dirty="0">
                <a:solidFill>
                  <a:schemeClr val="tx1"/>
                </a:solidFill>
              </a:rPr>
              <a:t>BERT</a:t>
            </a:r>
            <a:r>
              <a:rPr lang="en-US" altLang="zh-TW" dirty="0">
                <a:solidFill>
                  <a:schemeClr val="tx1"/>
                </a:solidFill>
              </a:rPr>
              <a:t> to learn a bi-directional joint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distribution over the detection bounding box feature and sentence embedding</a:t>
            </a:r>
            <a:r>
              <a:rPr lang="zh-TW" altLang="en-US" dirty="0">
                <a:solidFill>
                  <a:schemeClr val="tx1"/>
                </a:solidFill>
              </a:rPr>
              <a:t> </a:t>
            </a:r>
            <a:r>
              <a:rPr lang="en-US" altLang="zh-TW" dirty="0">
                <a:solidFill>
                  <a:schemeClr val="tx1"/>
                </a:solidFill>
              </a:rPr>
              <a:t>feature.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EAC0903-B2A2-48AA-B587-FE9C4B0773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4306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7DB1B1-62EE-4FEC-95FF-CC1A13B81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</a:rPr>
              <a:t>Pre-training Mechanism</a:t>
            </a:r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A21F117-81CE-436E-8A44-F44F0E638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17725"/>
            <a:ext cx="8520600" cy="3798216"/>
          </a:xfrm>
        </p:spPr>
        <p:txBody>
          <a:bodyPr/>
          <a:lstStyle/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[1] Alberti, C., Ling, J., Collins, M.,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Reitter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D.: Fusion of detected objects in text for visual question answering. In: EMNLP. pp. 2131–2140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[6] Chen, Y.C., Li, L., Yu, L.,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Kholy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A.E., Ahmed, F., Gan, Z., Cheng, Y., Liu, J.: Uniter: Learning universal image-text representations. arXiv0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[7]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Conneau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Lample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G.: Cross-lingual language model pretraining. In: NIPS. pp. 7057–7067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[9] Devlin, J., Chang, M.W., Lee, K., Toutanova, K.: Bert: Pre-training of deep bidirectional transformers for language understanding. In: ACL. pp. 4171–4186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[18] Li, G., Duan, N., Fang, Y., Jiang, D., Zhou, M.: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Unicoder-vl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A universal encoder for vision and language by cross-modal pre-training. In: AAAI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[21] Lu, J., Batra, D., Parikh, D., Lee, S.: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Vilbert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Pretraining task-agnostic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visiolinguistic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representations for vision-and-language tasks. In: NIPS. pp. 13–23 (2019)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[22] Qi, D.,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L., Song, J., Cui, E., Bharti, T.,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Sacheti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A.: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Imagebert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Cross-modal pre-training with large-scale weak-supervised image-text data.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arXiv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(2020)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[23] Radford, A., Narasimhan, K.,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Salimans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Sutskever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I.: Improving language understanding by generative pre-training. URL https://s3-us-west-2.amazonaws.com/openai-assets/researchcovers/languageunsupervised/language understanding paper.pdf (2018)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[24] Ren, S., He, K.,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Girshick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R., Sun, J.: Faster r-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cnn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Towards real-time object detection with region proposal networks. In: NIPS. pp. 91–99 (2015)</a:t>
            </a:r>
          </a:p>
          <a:p>
            <a:pPr marL="360363" indent="-246063">
              <a:buNone/>
            </a:pP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[29]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W., Zhu, X., Cao, Y., Li, B., Lu, L., Wei, F., Dai, J.: </a:t>
            </a:r>
            <a:r>
              <a:rPr lang="en-US" altLang="zh-TW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Vl-bert</a:t>
            </a:r>
            <a:r>
              <a:rPr lang="en-US" altLang="zh-TW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Pre-training of generic visual-linguistic representations (2019)</a:t>
            </a:r>
            <a:endParaRPr lang="zh-TW" alt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7C78C0D-9B5E-492C-9060-1DB5ADD535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0131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410D48-DF09-4872-97C3-6DCDEE9A2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903484"/>
          </a:xfrm>
        </p:spPr>
        <p:txBody>
          <a:bodyPr/>
          <a:lstStyle/>
          <a:p>
            <a:pPr marL="2244725" indent="-2244725"/>
            <a:r>
              <a:rPr lang="en-US" altLang="zh-TW" sz="2400" dirty="0">
                <a:solidFill>
                  <a:srgbClr val="000000"/>
                </a:solidFill>
              </a:rPr>
              <a:t>Visual Feature Embedding in Vision and Language Tasks </a:t>
            </a:r>
            <a:endParaRPr lang="zh-TW" altLang="en-US" sz="2400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508E736-A621-41AF-BB9F-CA1AE2CDE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36854"/>
            <a:ext cx="8520600" cy="3091057"/>
          </a:xfrm>
        </p:spPr>
        <p:txBody>
          <a:bodyPr/>
          <a:lstStyle/>
          <a:p>
            <a:r>
              <a:rPr lang="en-US" altLang="zh-TW" sz="1600" dirty="0">
                <a:solidFill>
                  <a:schemeClr val="tx1"/>
                </a:solidFill>
              </a:rPr>
              <a:t>Early method directly adopts CNN features extracted from pre-trained classification model as visual representation. [5]</a:t>
            </a:r>
          </a:p>
          <a:p>
            <a:pPr>
              <a:spcBef>
                <a:spcPts val="1200"/>
              </a:spcBef>
            </a:pPr>
            <a:r>
              <a:rPr lang="en-US" altLang="zh-TW" sz="1600" dirty="0">
                <a:solidFill>
                  <a:schemeClr val="tx1"/>
                </a:solidFill>
              </a:rPr>
              <a:t>With the introduction of Visual Genome Dataset [16] and the proposal of Bottom-Up and Top-Down Attention model [2], most recent research related to vision and language utilize </a:t>
            </a:r>
            <a:r>
              <a:rPr lang="en-US" altLang="zh-TW" sz="1600" b="1" dirty="0">
                <a:solidFill>
                  <a:schemeClr val="tx1"/>
                </a:solidFill>
              </a:rPr>
              <a:t>region-based visual features</a:t>
            </a:r>
            <a:r>
              <a:rPr lang="en-US" altLang="zh-TW" sz="1600" dirty="0">
                <a:solidFill>
                  <a:schemeClr val="tx1"/>
                </a:solidFill>
              </a:rPr>
              <a:t> extracted from object detection models (e.g., Faster R-CNN) for better performance. [6,15,22,33]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文字版面配置區 2">
            <a:extLst>
              <a:ext uri="{FF2B5EF4-FFF2-40B4-BE49-F238E27FC236}">
                <a16:creationId xmlns:a16="http://schemas.microsoft.com/office/drawing/2014/main" id="{B301A06B-2051-43D2-8854-2AC781F5AC47}"/>
              </a:ext>
            </a:extLst>
          </p:cNvPr>
          <p:cNvSpPr txBox="1">
            <a:spLocks/>
          </p:cNvSpPr>
          <p:nvPr/>
        </p:nvSpPr>
        <p:spPr>
          <a:xfrm>
            <a:off x="311700" y="4016255"/>
            <a:ext cx="8520600" cy="1363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[2] Anderson, P., He, X., Buehler, C.,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Teney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D., Johnson, M., Gould, S., Zhang, L.: Bottom-up and top-down attention for image captioning and visual question answering. In: CVPR (June 2018) </a:t>
            </a:r>
          </a:p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[5] Ben-Younes, H.,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Cadene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R., Cord, M.,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Thome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N.: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Mutan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: Multimodal tucker fusion for visual question answering. In: ICCV. pp. 2612–2620 (2017) </a:t>
            </a:r>
          </a:p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[15] Kim, J.H., Jun, J., Zhang, B.T.: Bilinear attention networks. In: NIPS. pp. 1564– 1574 (2018) </a:t>
            </a:r>
          </a:p>
          <a:p>
            <a:pPr marL="360363" indent="-246063">
              <a:buFont typeface="Arial"/>
              <a:buNone/>
            </a:pP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[16] Krishna, R., Zhu, Y.,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Groth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O., Johnson, J.,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Hata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K., Kravitz, J., Chen, S.,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Kalantidis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Y., Li, L.J., </a:t>
            </a:r>
            <a:r>
              <a:rPr lang="en-US" altLang="zh-TW" sz="9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Shamma</a:t>
            </a:r>
            <a:r>
              <a:rPr lang="en-US" altLang="zh-TW" sz="9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, D.A., et al.: Visual genome: Connecting language and vision using crowdsourced dense image annotations. IJCV 123(1), 32–73 (2017)</a:t>
            </a:r>
          </a:p>
          <a:p>
            <a:pPr marL="360363" indent="-246063">
              <a:buFont typeface="Arial"/>
              <a:buNone/>
            </a:pPr>
            <a:endParaRPr lang="zh-TW" altLang="en-US" sz="9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FE46CC76-F8AF-4D18-A560-34E5057AE1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807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>
            <a:extLst>
              <a:ext uri="{FF2B5EF4-FFF2-40B4-BE49-F238E27FC236}">
                <a16:creationId xmlns:a16="http://schemas.microsoft.com/office/drawing/2014/main" id="{B086AA93-5588-4E3F-98CE-372BB820B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444500"/>
            <a:ext cx="8521700" cy="867064"/>
          </a:xfrm>
        </p:spPr>
        <p:txBody>
          <a:bodyPr/>
          <a:lstStyle/>
          <a:p>
            <a:r>
              <a:rPr lang="en-US" altLang="zh-TW" sz="2400" dirty="0">
                <a:solidFill>
                  <a:srgbClr val="000000"/>
                </a:solidFill>
              </a:rPr>
              <a:t>Visual Feature Embedding in Vision and Language Tasks (Cont.)</a:t>
            </a:r>
            <a:endParaRPr lang="zh-TW" altLang="en-US" sz="2400" dirty="0"/>
          </a:p>
        </p:txBody>
      </p:sp>
      <p:sp>
        <p:nvSpPr>
          <p:cNvPr id="9" name="文字版面配置區 8">
            <a:extLst>
              <a:ext uri="{FF2B5EF4-FFF2-40B4-BE49-F238E27FC236}">
                <a16:creationId xmlns:a16="http://schemas.microsoft.com/office/drawing/2014/main" id="{C84EA3FA-76EA-43F9-B1F0-446ED262A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150" y="1597252"/>
            <a:ext cx="8520600" cy="867064"/>
          </a:xfrm>
        </p:spPr>
        <p:txBody>
          <a:bodyPr/>
          <a:lstStyle/>
          <a:p>
            <a:pPr marL="360363" indent="-246063">
              <a:buNone/>
            </a:pPr>
            <a:r>
              <a:rPr lang="en-US" altLang="zh-TW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zh-TW" sz="1600" dirty="0">
                <a:solidFill>
                  <a:schemeClr val="tx1"/>
                </a:solidFill>
              </a:rPr>
              <a:t> the semantic of visual features is limited by Visual Genome detection categories.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36ADDD50-8B2E-4F42-B8D3-BD29AC7156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9</a:t>
            </a:fld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60DB825C-77AE-4F01-A00E-ACFB0ABC736A}"/>
              </a:ext>
            </a:extLst>
          </p:cNvPr>
          <p:cNvSpPr txBox="1"/>
          <p:nvPr/>
        </p:nvSpPr>
        <p:spPr>
          <a:xfrm>
            <a:off x="426141" y="2685989"/>
            <a:ext cx="7981662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/>
              <a:t>Instead of using detection bounding box features as the visual semantic representation for visual and language embedding learning, </a:t>
            </a:r>
            <a:r>
              <a:rPr lang="en-US" altLang="zh-TW" sz="1600" dirty="0">
                <a:solidFill>
                  <a:schemeClr val="accent5">
                    <a:lumMod val="75000"/>
                  </a:schemeClr>
                </a:solidFill>
              </a:rPr>
              <a:t>we combine the visual encoder representation learning network into one framework and input the source image as the visual input.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TW" sz="1600" dirty="0">
                <a:solidFill>
                  <a:schemeClr val="tx1"/>
                </a:solidFill>
              </a:rPr>
              <a:t>We use this model for cross-modality pre-training for learning</a:t>
            </a:r>
            <a:r>
              <a:rPr lang="zh-TW" altLang="en-US" sz="1600" dirty="0">
                <a:solidFill>
                  <a:schemeClr val="tx1"/>
                </a:solidFill>
              </a:rPr>
              <a:t> </a:t>
            </a:r>
            <a:r>
              <a:rPr lang="en-US" altLang="zh-TW" sz="1600" dirty="0">
                <a:solidFill>
                  <a:schemeClr val="tx1"/>
                </a:solidFill>
              </a:rPr>
              <a:t>richer visual semantics.</a:t>
            </a:r>
            <a:endParaRPr lang="zh-TW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46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2736</Words>
  <Application>Microsoft Office PowerPoint</Application>
  <PresentationFormat>如螢幕大小 (16:9)</PresentationFormat>
  <Paragraphs>211</Paragraphs>
  <Slides>28</Slides>
  <Notes>15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2" baseType="lpstr">
      <vt:lpstr>Arial</vt:lpstr>
      <vt:lpstr>Calibri</vt:lpstr>
      <vt:lpstr>Cambria Math</vt:lpstr>
      <vt:lpstr>Simple Light</vt:lpstr>
      <vt:lpstr>Pixel-BERT: Aligning Image Pixels with Text by Deep Multi-Modal Transformers</vt:lpstr>
      <vt:lpstr>Outline</vt:lpstr>
      <vt:lpstr>Introduction</vt:lpstr>
      <vt:lpstr>Introduction </vt:lpstr>
      <vt:lpstr>Outline</vt:lpstr>
      <vt:lpstr>Pre-training Mechanism  </vt:lpstr>
      <vt:lpstr>Pre-training Mechanism</vt:lpstr>
      <vt:lpstr>Visual Feature Embedding in Vision and Language Tasks </vt:lpstr>
      <vt:lpstr>Visual Feature Embedding in Vision and Language Tasks (Cont.)</vt:lpstr>
      <vt:lpstr>Outline</vt:lpstr>
      <vt:lpstr>Approach - Revisit Transformer</vt:lpstr>
      <vt:lpstr>Architecture of Pixel-BERT </vt:lpstr>
      <vt:lpstr>Problems of recent methods</vt:lpstr>
      <vt:lpstr>Sentence Feature Embedding (follow BERT)</vt:lpstr>
      <vt:lpstr>Image Feature Embedding</vt:lpstr>
      <vt:lpstr>Cross-Modality Module</vt:lpstr>
      <vt:lpstr>Pre-Training Tasks</vt:lpstr>
      <vt:lpstr>Pixel Random Sampling</vt:lpstr>
      <vt:lpstr>Outline</vt:lpstr>
      <vt:lpstr>Experiments </vt:lpstr>
      <vt:lpstr>Experiments - Downstream Tasks</vt:lpstr>
      <vt:lpstr>Experiments - Downstream Tasks</vt:lpstr>
      <vt:lpstr>Experiments - Downstream Tasks</vt:lpstr>
      <vt:lpstr>Experiments - Ablation Study</vt:lpstr>
      <vt:lpstr>Experiments - Visualization</vt:lpstr>
      <vt:lpstr>Outline</vt:lpstr>
      <vt:lpstr>Conclusion</vt:lpstr>
      <vt:lpstr>- Thank you 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Pixel-BERT: Aligning Image Pixels with Text by Deep Multi-Modal Transformers</dc:title>
  <cp:lastModifiedBy>楊晴晴</cp:lastModifiedBy>
  <cp:revision>305</cp:revision>
  <dcterms:modified xsi:type="dcterms:W3CDTF">2020-12-15T18:34:18Z</dcterms:modified>
</cp:coreProperties>
</file>